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9144000" cy="5143500" type="screen16x9"/>
  <p:notesSz cx="5143500" cy="9144000"/>
  <p:embeddedFontLst>
    <p:embeddedFont>
      <p:font typeface="Roboto" panose="02000000000000000000" pitchFamily="2" charset="0"/>
      <p:regular r:id="rId14"/>
      <p:italic r:id="rId15"/>
    </p:embeddedFont>
    <p:embeddedFont>
      <p:font typeface="Roboto Bold" panose="02000000000000000000" charset="0"/>
      <p:regular r:id="rId16"/>
    </p:embeddedFont>
    <p:embeddedFont>
      <p:font typeface="Roboto Mono Medium" panose="00000009000000000000" pitchFamily="49" charset="0"/>
      <p:regular r:id="rId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11"/>
    <p:restoredTop sz="94610"/>
  </p:normalViewPr>
  <p:slideViewPr>
    <p:cSldViewPr snapToGrid="0" snapToObjects="1">
      <p:cViewPr varScale="1">
        <p:scale>
          <a:sx n="114" d="100"/>
          <a:sy n="114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161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10303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12121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s://www.ortussolutions.com/contact-sales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407542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BoxLang Enterprise Playbook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96119" y="2506117"/>
            <a:ext cx="4722763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practical guide to reducing ACF licensing costs, modernizing CFML applications, and evaluating BoxLang without a risky rewrite — designed for CTOs, CIOs, and engineering leaders.</a:t>
            </a:r>
            <a:endParaRPr lang="en-US" sz="1100" dirty="0"/>
          </a:p>
        </p:txBody>
      </p:sp>
      <p:pic>
        <p:nvPicPr>
          <p:cNvPr id="5" name="Image 1" descr="preencoded.pn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119" y="3346028"/>
            <a:ext cx="2161803" cy="38985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8764" y="3346028"/>
            <a:ext cx="1521321" cy="38985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32867"/>
            <a:ext cx="8151763" cy="8582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Beyond Migration: An AI-Ready Development Ecosystem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496119" y="1490663"/>
            <a:ext cx="8608963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BoxLang delivers AI capabilities on two fronts — building AI into apps and using AI to build them.</a:t>
            </a:r>
            <a:endParaRPr lang="en-US" sz="10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856631"/>
            <a:ext cx="4009355" cy="1950393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28663" y="2012975"/>
            <a:ext cx="789831" cy="208583"/>
          </a:xfrm>
          <a:prstGeom prst="roundRect">
            <a:avLst>
              <a:gd name="adj" fmla="val 7901"/>
            </a:avLst>
          </a:prstGeom>
          <a:solidFill>
            <a:srgbClr val="3D4D0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3"/>
          <p:cNvSpPr/>
          <p:nvPr/>
        </p:nvSpPr>
        <p:spPr>
          <a:xfrm>
            <a:off x="811039" y="2054126"/>
            <a:ext cx="625078" cy="126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BOXLANG AI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728663" y="2274763"/>
            <a:ext cx="3620467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Unified AI Framework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728663" y="2569071"/>
            <a:ext cx="3620467" cy="8652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One API across OpenAI, Claude, Gemini, AWS Bedrock, DeepSeek, Ollama, and more. Build agents, RAG systems, vector search, multimodal workflows, and local AI — without rebuilding your stack.</a:t>
            </a:r>
            <a:endParaRPr lang="en-US" sz="10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8452" y="1856631"/>
            <a:ext cx="4009430" cy="1950393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4870996" y="2012975"/>
            <a:ext cx="757163" cy="208583"/>
          </a:xfrm>
          <a:prstGeom prst="roundRect">
            <a:avLst>
              <a:gd name="adj" fmla="val 7901"/>
            </a:avLst>
          </a:prstGeom>
          <a:solidFill>
            <a:srgbClr val="3D4D0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1" name="Text 7"/>
          <p:cNvSpPr/>
          <p:nvPr/>
        </p:nvSpPr>
        <p:spPr>
          <a:xfrm>
            <a:off x="4953372" y="2054126"/>
            <a:ext cx="592410" cy="126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SKILLS HUB</a:t>
            </a:r>
            <a:endParaRPr lang="en-US" sz="850" dirty="0"/>
          </a:p>
        </p:txBody>
      </p:sp>
      <p:sp>
        <p:nvSpPr>
          <p:cNvPr id="12" name="Text 8"/>
          <p:cNvSpPr/>
          <p:nvPr/>
        </p:nvSpPr>
        <p:spPr>
          <a:xfrm>
            <a:off x="4870996" y="2274763"/>
            <a:ext cx="3620542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AI Agent Skills Ecosystem</a:t>
            </a:r>
            <a:endParaRPr lang="en-US" sz="1350" dirty="0"/>
          </a:p>
        </p:txBody>
      </p:sp>
      <p:sp>
        <p:nvSpPr>
          <p:cNvPr id="13" name="Text 9"/>
          <p:cNvSpPr/>
          <p:nvPr/>
        </p:nvSpPr>
        <p:spPr>
          <a:xfrm>
            <a:off x="4870996" y="2569071"/>
            <a:ext cx="3620542" cy="1081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Reusable, audited skills for BoxLang, ColdBox, TestBox, CommandBox, CFML modernization, testing, CI/CD, and Ortus standards. Install into AI coding agents to improve consistency, accelerate onboarding, and standardize team workflows.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496119" y="3956670"/>
            <a:ext cx="8151763" cy="753963"/>
          </a:xfrm>
          <a:prstGeom prst="roundRect">
            <a:avLst>
              <a:gd name="adj" fmla="val 2732"/>
            </a:avLst>
          </a:prstGeom>
          <a:solidFill>
            <a:srgbClr val="668000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413" y="4150965"/>
            <a:ext cx="171599" cy="137294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42305" y="4123953"/>
            <a:ext cx="7568282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Strategic Value:</a:t>
            </a: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Preserve existing applications while gaining a practical foundation for AI-enabled products, modern workflows, and more productive engineering teams — beyond licensing savings.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24383"/>
            <a:ext cx="8151763" cy="8167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Next Step: BoxLang ACF Readiness Assessment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496119" y="1482105"/>
            <a:ext cx="8151763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renewing Adobe ColdFusion by default, evaluate BoxLang with evidence. A structured assessment gives CTOs and CIOs the clarity to decide responsibly.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496119" y="2019300"/>
            <a:ext cx="4015606" cy="738560"/>
          </a:xfrm>
          <a:prstGeom prst="roundRect">
            <a:avLst>
              <a:gd name="adj" fmla="val 2654"/>
            </a:avLst>
          </a:prstGeom>
          <a:solidFill>
            <a:srgbClr val="40404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626790" y="2149971"/>
            <a:ext cx="3754264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Licensing Review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626790" y="2426345"/>
            <a:ext cx="3754264" cy="200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Current ACF footprint and 35–50% savings potential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4632201" y="2019300"/>
            <a:ext cx="4015680" cy="738560"/>
          </a:xfrm>
          <a:prstGeom prst="roundRect">
            <a:avLst>
              <a:gd name="adj" fmla="val 2654"/>
            </a:avLst>
          </a:prstGeom>
          <a:solidFill>
            <a:srgbClr val="40404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8" name="Text 6"/>
          <p:cNvSpPr/>
          <p:nvPr/>
        </p:nvSpPr>
        <p:spPr>
          <a:xfrm>
            <a:off x="4762872" y="2149971"/>
            <a:ext cx="3754338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Compatibility Analysis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4762872" y="2426345"/>
            <a:ext cx="3754338" cy="200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CFML syntax, ORM, queries, scheduled tasks, integrations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96119" y="2878336"/>
            <a:ext cx="4015606" cy="738560"/>
          </a:xfrm>
          <a:prstGeom prst="roundRect">
            <a:avLst>
              <a:gd name="adj" fmla="val 2654"/>
            </a:avLst>
          </a:prstGeom>
          <a:solidFill>
            <a:srgbClr val="40404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1" name="Text 9"/>
          <p:cNvSpPr/>
          <p:nvPr/>
        </p:nvSpPr>
        <p:spPr>
          <a:xfrm>
            <a:off x="626790" y="3009007"/>
            <a:ext cx="3754264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Performance Baseline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626790" y="3285381"/>
            <a:ext cx="3754264" cy="200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Startup, memory, QoQ, CFC creation vs ACF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632201" y="2878336"/>
            <a:ext cx="4015680" cy="738560"/>
          </a:xfrm>
          <a:prstGeom prst="roundRect">
            <a:avLst>
              <a:gd name="adj" fmla="val 2654"/>
            </a:avLst>
          </a:prstGeom>
          <a:solidFill>
            <a:srgbClr val="40404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4" name="Text 12"/>
          <p:cNvSpPr/>
          <p:nvPr/>
        </p:nvSpPr>
        <p:spPr>
          <a:xfrm>
            <a:off x="4762872" y="3009007"/>
            <a:ext cx="3754338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Executive Recommendation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4762872" y="3285381"/>
            <a:ext cx="3754338" cy="200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Pilot, remediate, phased roadmap, or stay on ACF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6119" y="3752404"/>
            <a:ext cx="14288" cy="471785"/>
          </a:xfrm>
          <a:prstGeom prst="roundRect">
            <a:avLst>
              <a:gd name="adj" fmla="val 59998"/>
            </a:avLst>
          </a:prstGeom>
          <a:solidFill>
            <a:srgbClr val="DCFF5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7" name="Text 15"/>
          <p:cNvSpPr/>
          <p:nvPr/>
        </p:nvSpPr>
        <p:spPr>
          <a:xfrm>
            <a:off x="692125" y="3887912"/>
            <a:ext cx="8412956" cy="200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i="1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"We should evaluate whether BoxLang can reduce cost and risk before our next ACF decision."</a:t>
            </a:r>
            <a:endParaRPr lang="en-US" sz="1000" dirty="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A1DC0898-669E-1BAB-E83E-03942E68EE5A}"/>
              </a:ext>
            </a:extLst>
          </p:cNvPr>
          <p:cNvSpPr/>
          <p:nvPr/>
        </p:nvSpPr>
        <p:spPr>
          <a:xfrm>
            <a:off x="523355" y="4362943"/>
            <a:ext cx="1979339" cy="359271"/>
          </a:xfrm>
          <a:prstGeom prst="rect">
            <a:avLst/>
          </a:prstGeom>
          <a:solidFill>
            <a:srgbClr val="CCFF33"/>
          </a:solidFill>
          <a:ln>
            <a:solidFill>
              <a:srgbClr val="CCFF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s-ES" sz="1050" dirty="0">
              <a:solidFill>
                <a:schemeClr val="tx1"/>
              </a:solidFill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763EB771-BFA4-3006-62E2-C065123F1F6B}"/>
              </a:ext>
            </a:extLst>
          </p:cNvPr>
          <p:cNvSpPr txBox="1"/>
          <p:nvPr/>
        </p:nvSpPr>
        <p:spPr>
          <a:xfrm>
            <a:off x="639739" y="4362943"/>
            <a:ext cx="1749105" cy="309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050" dirty="0">
                <a:solidFill>
                  <a:schemeClr val="tx1"/>
                </a:solidFill>
              </a:rPr>
              <a:t>Run a Readiness Assessment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511C242E-812F-1505-7EBD-40FB97DE5776}"/>
              </a:ext>
            </a:extLst>
          </p:cNvPr>
          <p:cNvSpPr/>
          <p:nvPr/>
        </p:nvSpPr>
        <p:spPr>
          <a:xfrm>
            <a:off x="2649136" y="4366719"/>
            <a:ext cx="1979339" cy="359271"/>
          </a:xfrm>
          <a:prstGeom prst="rect">
            <a:avLst/>
          </a:prstGeom>
          <a:noFill/>
          <a:ln>
            <a:solidFill>
              <a:srgbClr val="CCFF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s-ES" sz="1050" dirty="0">
              <a:solidFill>
                <a:schemeClr val="tx1"/>
              </a:solidFill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39031284-A570-37B1-16BC-E7772BC49BE8}"/>
              </a:ext>
            </a:extLst>
          </p:cNvPr>
          <p:cNvSpPr txBox="1"/>
          <p:nvPr/>
        </p:nvSpPr>
        <p:spPr>
          <a:xfrm>
            <a:off x="2762986" y="4354528"/>
            <a:ext cx="1749105" cy="309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050" dirty="0">
                <a:solidFill>
                  <a:srgbClr val="CCFF33"/>
                </a:solidFill>
              </a:rPr>
              <a:t>Learn More </a:t>
            </a:r>
            <a:r>
              <a:rPr lang="es-ES" sz="1050" dirty="0" err="1">
                <a:solidFill>
                  <a:srgbClr val="CCFF33"/>
                </a:solidFill>
              </a:rPr>
              <a:t>About</a:t>
            </a:r>
            <a:r>
              <a:rPr lang="es-ES" sz="1050" dirty="0">
                <a:solidFill>
                  <a:srgbClr val="CCFF33"/>
                </a:solidFill>
              </a:rPr>
              <a:t> </a:t>
            </a:r>
            <a:r>
              <a:rPr lang="es-ES" sz="1050" dirty="0" err="1">
                <a:solidFill>
                  <a:srgbClr val="CCFF33"/>
                </a:solidFill>
              </a:rPr>
              <a:t>BoxLang</a:t>
            </a:r>
            <a:endParaRPr lang="es-ES" sz="1050" dirty="0">
              <a:solidFill>
                <a:srgbClr val="CCFF33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79326"/>
            <a:ext cx="8151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Why ACF Customers Are Evaluating BoxLang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848817"/>
            <a:ext cx="8151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BoxLang offers a practical modernization strategy: reduce licensing pressure, preserve CFML knowledge, and move toward a modern JVM runtime — without a risky rewrite.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496119" y="2461915"/>
            <a:ext cx="4004965" cy="1043657"/>
          </a:xfrm>
          <a:prstGeom prst="roundRect">
            <a:avLst>
              <a:gd name="adj" fmla="val 2038"/>
            </a:avLst>
          </a:prstGeom>
          <a:solidFill>
            <a:srgbClr val="40404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637877" y="2603674"/>
            <a:ext cx="37214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Reduce Licensing Pressure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637877" y="2910185"/>
            <a:ext cx="372144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Challenge the cost of proprietary ACF licensing across all environments.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642842" y="2461915"/>
            <a:ext cx="4005039" cy="1043657"/>
          </a:xfrm>
          <a:prstGeom prst="roundRect">
            <a:avLst>
              <a:gd name="adj" fmla="val 2038"/>
            </a:avLst>
          </a:prstGeom>
          <a:solidFill>
            <a:srgbClr val="40404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8" name="Text 6"/>
          <p:cNvSpPr/>
          <p:nvPr/>
        </p:nvSpPr>
        <p:spPr>
          <a:xfrm>
            <a:off x="4784601" y="2603674"/>
            <a:ext cx="37215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Preserve CFML Knowledge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4784601" y="2910185"/>
            <a:ext cx="372152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Keep your team's expertise and existing business logic intact.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96119" y="3647331"/>
            <a:ext cx="4004965" cy="816843"/>
          </a:xfrm>
          <a:prstGeom prst="roundRect">
            <a:avLst>
              <a:gd name="adj" fmla="val 2603"/>
            </a:avLst>
          </a:prstGeom>
          <a:solidFill>
            <a:srgbClr val="40404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1" name="Text 9"/>
          <p:cNvSpPr/>
          <p:nvPr/>
        </p:nvSpPr>
        <p:spPr>
          <a:xfrm>
            <a:off x="637877" y="3789090"/>
            <a:ext cx="37214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Modern JVM Runtime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37877" y="4095601"/>
            <a:ext cx="372144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Move to a flexible, cloud-ready, open-ecosystem platform.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642842" y="3647331"/>
            <a:ext cx="4005039" cy="816843"/>
          </a:xfrm>
          <a:prstGeom prst="roundRect">
            <a:avLst>
              <a:gd name="adj" fmla="val 2603"/>
            </a:avLst>
          </a:prstGeom>
          <a:solidFill>
            <a:srgbClr val="40404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4" name="Text 12"/>
          <p:cNvSpPr/>
          <p:nvPr/>
        </p:nvSpPr>
        <p:spPr>
          <a:xfrm>
            <a:off x="4784601" y="3789090"/>
            <a:ext cx="37215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Incremental Path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4784601" y="4095601"/>
            <a:ext cx="372152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Evaluate with evidence before committing to migration.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19770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The Adobe ColdFusion Licensing Problem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394022" y="1075358"/>
            <a:ext cx="3682231" cy="1839292"/>
          </a:xfrm>
          <a:prstGeom prst="roundRect">
            <a:avLst>
              <a:gd name="adj" fmla="val 1156"/>
            </a:avLst>
          </a:prstGeom>
          <a:solidFill>
            <a:srgbClr val="DCFF5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4" name="Text 2"/>
          <p:cNvSpPr/>
          <p:nvPr/>
        </p:nvSpPr>
        <p:spPr>
          <a:xfrm>
            <a:off x="535781" y="1217116"/>
            <a:ext cx="339871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Guaranteed Savings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535781" y="1580331"/>
            <a:ext cx="3398713" cy="6113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850" dirty="0">
                <a:solidFill>
                  <a:srgbClr val="000000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35–50%</a:t>
            </a:r>
            <a:endParaRPr lang="en-US" sz="3850" dirty="0"/>
          </a:p>
        </p:txBody>
      </p:sp>
      <p:sp>
        <p:nvSpPr>
          <p:cNvPr id="6" name="Text 4"/>
          <p:cNvSpPr/>
          <p:nvPr/>
        </p:nvSpPr>
        <p:spPr>
          <a:xfrm>
            <a:off x="535781" y="2333476"/>
            <a:ext cx="339871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Licensing cost reduction compared to Adobe ColdFusion — a clear business case for evaluation.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324796" y="1217116"/>
            <a:ext cx="432777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Hidden Costs Beyond Production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4324796" y="1580331"/>
            <a:ext cx="4327773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Licensing pressure extends to QA, staging, CI/CD, disaster recovery, and cloud expansion. When runtime licensing influences architecture decisions, it becomes a </a:t>
            </a:r>
            <a:r>
              <a:rPr lang="en-US" sz="1100" b="1" dirty="0">
                <a:solidFill>
                  <a:srgbClr val="E5E0D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business constraint</a:t>
            </a: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— not just a technical one.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96119" y="3074119"/>
            <a:ext cx="8151763" cy="1649611"/>
          </a:xfrm>
          <a:prstGeom prst="roundRect">
            <a:avLst>
              <a:gd name="adj" fmla="val 1289"/>
            </a:avLst>
          </a:prstGeom>
          <a:noFill/>
          <a:ln w="4763">
            <a:solidFill>
              <a:srgbClr val="FFFFFF">
                <a:alpha val="2400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0" name="Shape 8"/>
          <p:cNvSpPr/>
          <p:nvPr/>
        </p:nvSpPr>
        <p:spPr>
          <a:xfrm>
            <a:off x="496119" y="3487713"/>
            <a:ext cx="8151763" cy="8860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1" name="Shape 9"/>
          <p:cNvSpPr/>
          <p:nvPr/>
        </p:nvSpPr>
        <p:spPr>
          <a:xfrm>
            <a:off x="496119" y="3898925"/>
            <a:ext cx="8151763" cy="8860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2" name="Shape 10"/>
          <p:cNvSpPr/>
          <p:nvPr/>
        </p:nvSpPr>
        <p:spPr>
          <a:xfrm>
            <a:off x="496119" y="4310137"/>
            <a:ext cx="8151763" cy="8860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3" name="Text 11"/>
          <p:cNvSpPr/>
          <p:nvPr/>
        </p:nvSpPr>
        <p:spPr>
          <a:xfrm>
            <a:off x="642640" y="3168700"/>
            <a:ext cx="424480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E5E0D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Licensing Question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713759" y="3168700"/>
            <a:ext cx="424480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E5E0D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Why It Matters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42640" y="3579912"/>
            <a:ext cx="424480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Production license cost baseline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713759" y="3579912"/>
            <a:ext cx="424480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Establishes the real renewal exposure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42640" y="3991124"/>
            <a:ext cx="424480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Non-production environment costs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713759" y="3991124"/>
            <a:ext cx="424480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Reveals hidden operational friction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42640" y="4402336"/>
            <a:ext cx="424480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Three-year renewal exposure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713759" y="4402336"/>
            <a:ext cx="424480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Turns licensing into strategic planning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42838"/>
            <a:ext cx="8151763" cy="401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0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Status Quo Is Not Free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496119" y="1077144"/>
            <a:ext cx="8151763" cy="391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Staying on ACF may feel safe, but risk accumulates in renewals, upgrades, talent, security, and modernization. The decision is financial, operational, and strategic — not just technical.</a:t>
            </a:r>
            <a:endParaRPr lang="en-US" sz="10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599977"/>
            <a:ext cx="4017690" cy="7518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95995" y="1742703"/>
            <a:ext cx="3675087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License Dependency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695995" y="2013198"/>
            <a:ext cx="3675087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Renewal pressure and limited negotiation leverage</a:t>
            </a:r>
            <a:endParaRPr lang="en-US" sz="10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0192" y="1599977"/>
            <a:ext cx="4017690" cy="75188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830068" y="1742703"/>
            <a:ext cx="3675087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Cost Creep</a:t>
            </a:r>
            <a:endParaRPr lang="en-US" sz="1250" dirty="0"/>
          </a:p>
        </p:txBody>
      </p:sp>
      <p:sp>
        <p:nvSpPr>
          <p:cNvPr id="9" name="Text 5"/>
          <p:cNvSpPr/>
          <p:nvPr/>
        </p:nvSpPr>
        <p:spPr>
          <a:xfrm>
            <a:off x="4830068" y="2013198"/>
            <a:ext cx="3675087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Higher costs as environments, servers, and workloads grow</a:t>
            </a:r>
            <a:endParaRPr lang="en-US" sz="10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2468240"/>
            <a:ext cx="4017690" cy="75188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95995" y="2610966"/>
            <a:ext cx="3675087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Talent Risk</a:t>
            </a:r>
            <a:endParaRPr lang="en-US" sz="1250" dirty="0"/>
          </a:p>
        </p:txBody>
      </p:sp>
      <p:sp>
        <p:nvSpPr>
          <p:cNvPr id="12" name="Text 7"/>
          <p:cNvSpPr/>
          <p:nvPr/>
        </p:nvSpPr>
        <p:spPr>
          <a:xfrm>
            <a:off x="695995" y="2881461"/>
            <a:ext cx="3675087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Harder to attract developers to legacy CFML-only stacks</a:t>
            </a:r>
            <a:endParaRPr lang="en-US" sz="10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0192" y="2468240"/>
            <a:ext cx="4017690" cy="75188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830068" y="2610966"/>
            <a:ext cx="3675087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Innovation Drag</a:t>
            </a:r>
            <a:endParaRPr lang="en-US" sz="1250" dirty="0"/>
          </a:p>
        </p:txBody>
      </p:sp>
      <p:sp>
        <p:nvSpPr>
          <p:cNvPr id="15" name="Text 9"/>
          <p:cNvSpPr/>
          <p:nvPr/>
        </p:nvSpPr>
        <p:spPr>
          <a:xfrm>
            <a:off x="4830068" y="2881461"/>
            <a:ext cx="3675087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Harder to adopt cloud, containers, serverless, and AI workflows</a:t>
            </a:r>
            <a:endParaRPr lang="en-US" sz="100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3336503"/>
            <a:ext cx="4017690" cy="751880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695995" y="3479229"/>
            <a:ext cx="3675087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Security Risk</a:t>
            </a:r>
            <a:endParaRPr lang="en-US" sz="1250" dirty="0"/>
          </a:p>
        </p:txBody>
      </p:sp>
      <p:sp>
        <p:nvSpPr>
          <p:cNvPr id="18" name="Text 11"/>
          <p:cNvSpPr/>
          <p:nvPr/>
        </p:nvSpPr>
        <p:spPr>
          <a:xfrm>
            <a:off x="695995" y="3749725"/>
            <a:ext cx="3675087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Delayed patching, older runtimes, and dependency exposure</a:t>
            </a:r>
            <a:endParaRPr lang="en-US" sz="1000" dirty="0"/>
          </a:p>
        </p:txBody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0192" y="3336503"/>
            <a:ext cx="4017690" cy="751880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4830068" y="3479229"/>
            <a:ext cx="3675087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Upgrade Risk</a:t>
            </a:r>
            <a:endParaRPr lang="en-US" sz="1250" dirty="0"/>
          </a:p>
        </p:txBody>
      </p:sp>
      <p:sp>
        <p:nvSpPr>
          <p:cNvPr id="21" name="Text 13"/>
          <p:cNvSpPr/>
          <p:nvPr/>
        </p:nvSpPr>
        <p:spPr>
          <a:xfrm>
            <a:off x="4830068" y="3749725"/>
            <a:ext cx="3675087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Large jumps between ACF versions become increasingly painful</a:t>
            </a:r>
            <a:endParaRPr lang="en-US" sz="1000" dirty="0"/>
          </a:p>
        </p:txBody>
      </p:sp>
      <p:sp>
        <p:nvSpPr>
          <p:cNvPr id="22" name="Shape 14"/>
          <p:cNvSpPr/>
          <p:nvPr/>
        </p:nvSpPr>
        <p:spPr>
          <a:xfrm>
            <a:off x="496119" y="4219352"/>
            <a:ext cx="8151763" cy="481236"/>
          </a:xfrm>
          <a:prstGeom prst="roundRect">
            <a:avLst>
              <a:gd name="adj" fmla="val 4005"/>
            </a:avLst>
          </a:prstGeom>
          <a:solidFill>
            <a:srgbClr val="668000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23" name="Image 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557" y="4400773"/>
            <a:ext cx="160586" cy="128439"/>
          </a:xfrm>
          <a:prstGeom prst="rect">
            <a:avLst/>
          </a:prstGeom>
        </p:spPr>
      </p:pic>
      <p:sp>
        <p:nvSpPr>
          <p:cNvPr id="24" name="Text 15"/>
          <p:cNvSpPr/>
          <p:nvPr/>
        </p:nvSpPr>
        <p:spPr>
          <a:xfrm>
            <a:off x="913581" y="4367808"/>
            <a:ext cx="8063061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Standing still is not free.</a:t>
            </a:r>
            <a:r>
              <a:rPr lang="en-US" sz="10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It moves cost into future renewals, deferred upgrades, and modernization delays.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53269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Why Not Just Rewrite Everything?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879774"/>
            <a:ext cx="8151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ColdFusion applications contain years of business logic, integrations, edge cases, and undocumented behavior. A full rewrite introduces high cost, timeline risk, regression risk, and business disruption.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496119" y="2492871"/>
            <a:ext cx="8151763" cy="1497285"/>
          </a:xfrm>
          <a:prstGeom prst="roundRect">
            <a:avLst>
              <a:gd name="adj" fmla="val 1420"/>
            </a:avLst>
          </a:prstGeom>
          <a:solidFill>
            <a:srgbClr val="40404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Shape 3"/>
          <p:cNvSpPr/>
          <p:nvPr/>
        </p:nvSpPr>
        <p:spPr>
          <a:xfrm>
            <a:off x="496119" y="2492871"/>
            <a:ext cx="2717229" cy="1497285"/>
          </a:xfrm>
          <a:prstGeom prst="rect">
            <a:avLst/>
          </a:prstGeom>
          <a:solidFill>
            <a:srgbClr val="40404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4"/>
          <p:cNvSpPr/>
          <p:nvPr/>
        </p:nvSpPr>
        <p:spPr>
          <a:xfrm>
            <a:off x="637877" y="2634630"/>
            <a:ext cx="243371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Stay on ACF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37877" y="2941141"/>
            <a:ext cx="2433712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Familiar platform, low immediate disruption — but licensing pressure, vendor dependency, and limited modernization flexibility.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213348" y="2492871"/>
            <a:ext cx="2717229" cy="1497285"/>
          </a:xfrm>
          <a:prstGeom prst="rect">
            <a:avLst/>
          </a:prstGeom>
          <a:solidFill>
            <a:srgbClr val="40404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9" name="Shape 7"/>
          <p:cNvSpPr/>
          <p:nvPr/>
        </p:nvSpPr>
        <p:spPr>
          <a:xfrm>
            <a:off x="3213348" y="2492871"/>
            <a:ext cx="19050" cy="1497285"/>
          </a:xfrm>
          <a:prstGeom prst="roundRect">
            <a:avLst>
              <a:gd name="adj" fmla="val 111628"/>
            </a:avLst>
          </a:prstGeom>
          <a:solidFill>
            <a:srgbClr val="595959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0" name="Text 8"/>
          <p:cNvSpPr/>
          <p:nvPr/>
        </p:nvSpPr>
        <p:spPr>
          <a:xfrm>
            <a:off x="3355107" y="2634630"/>
            <a:ext cx="2433712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Rewrite in Another Stack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3355107" y="3162598"/>
            <a:ext cx="2433712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Clean-slate architecture — but high cost, long timeline, regression risk, and loss of CFML knowledge.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930578" y="2492871"/>
            <a:ext cx="2717229" cy="1497285"/>
          </a:xfrm>
          <a:prstGeom prst="rect">
            <a:avLst/>
          </a:prstGeom>
          <a:solidFill>
            <a:srgbClr val="40404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3" name="Shape 11"/>
          <p:cNvSpPr/>
          <p:nvPr/>
        </p:nvSpPr>
        <p:spPr>
          <a:xfrm>
            <a:off x="5930578" y="2492871"/>
            <a:ext cx="19050" cy="1497285"/>
          </a:xfrm>
          <a:prstGeom prst="roundRect">
            <a:avLst>
              <a:gd name="adj" fmla="val 111628"/>
            </a:avLst>
          </a:prstGeom>
          <a:solidFill>
            <a:srgbClr val="595959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4" name="Text 12"/>
          <p:cNvSpPr/>
          <p:nvPr/>
        </p:nvSpPr>
        <p:spPr>
          <a:xfrm>
            <a:off x="6072336" y="2634630"/>
            <a:ext cx="243371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Evaluate BoxLang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6072336" y="2941141"/>
            <a:ext cx="2433712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Incremental modernization, CFML knowledge preserved, potential licensing reduction, lower rewrite risk.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05110"/>
            <a:ext cx="8151763" cy="844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BoxLang vs Adobe ColdFusion: Strategic Comparison</a:t>
            </a:r>
            <a:endParaRPr lang="en-US" sz="2650" dirty="0"/>
          </a:p>
        </p:txBody>
      </p:sp>
      <p:sp>
        <p:nvSpPr>
          <p:cNvPr id="3" name="Text 1"/>
          <p:cNvSpPr/>
          <p:nvPr/>
        </p:nvSpPr>
        <p:spPr>
          <a:xfrm>
            <a:off x="496119" y="1507257"/>
            <a:ext cx="8151763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BoxLang is not just a runtime replacement — it is a modernization bridge with lower licensing pressure and greater deployment flexibility.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496119" y="2074366"/>
            <a:ext cx="8151763" cy="2663949"/>
          </a:xfrm>
          <a:prstGeom prst="roundRect">
            <a:avLst>
              <a:gd name="adj" fmla="val 761"/>
            </a:avLst>
          </a:prstGeom>
          <a:noFill/>
          <a:ln w="4763">
            <a:solidFill>
              <a:srgbClr val="FFFFFF">
                <a:alpha val="2400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5" name="Shape 3"/>
          <p:cNvSpPr/>
          <p:nvPr/>
        </p:nvSpPr>
        <p:spPr>
          <a:xfrm>
            <a:off x="496119" y="2456631"/>
            <a:ext cx="8151763" cy="844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Shape 4"/>
          <p:cNvSpPr/>
          <p:nvPr/>
        </p:nvSpPr>
        <p:spPr>
          <a:xfrm>
            <a:off x="496119" y="2836515"/>
            <a:ext cx="8151763" cy="844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Shape 5"/>
          <p:cNvSpPr/>
          <p:nvPr/>
        </p:nvSpPr>
        <p:spPr>
          <a:xfrm>
            <a:off x="496119" y="3216399"/>
            <a:ext cx="8151763" cy="844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8" name="Shape 6"/>
          <p:cNvSpPr/>
          <p:nvPr/>
        </p:nvSpPr>
        <p:spPr>
          <a:xfrm>
            <a:off x="496119" y="3596283"/>
            <a:ext cx="8151763" cy="844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9" name="Shape 7"/>
          <p:cNvSpPr/>
          <p:nvPr/>
        </p:nvSpPr>
        <p:spPr>
          <a:xfrm>
            <a:off x="496119" y="3976167"/>
            <a:ext cx="8151763" cy="844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0" name="Shape 8"/>
          <p:cNvSpPr/>
          <p:nvPr/>
        </p:nvSpPr>
        <p:spPr>
          <a:xfrm>
            <a:off x="496119" y="4356050"/>
            <a:ext cx="8151763" cy="8445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1" name="Shape 9"/>
          <p:cNvSpPr/>
          <p:nvPr/>
        </p:nvSpPr>
        <p:spPr>
          <a:xfrm>
            <a:off x="2292176" y="2074366"/>
            <a:ext cx="8445" cy="266394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2" name="Shape 10"/>
          <p:cNvSpPr/>
          <p:nvPr/>
        </p:nvSpPr>
        <p:spPr>
          <a:xfrm>
            <a:off x="5467648" y="2074366"/>
            <a:ext cx="8445" cy="266394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3" name="Text 11"/>
          <p:cNvSpPr/>
          <p:nvPr/>
        </p:nvSpPr>
        <p:spPr>
          <a:xfrm>
            <a:off x="636017" y="2161133"/>
            <a:ext cx="1975917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E5E0D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Dimension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2429619" y="2161133"/>
            <a:ext cx="3357786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E5E0D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BoxLang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5605090" y="2161133"/>
            <a:ext cx="3360167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E5E0D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Adobe ColdFusion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636017" y="2541017"/>
            <a:ext cx="1975917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E5E0D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Pricing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2429619" y="2541017"/>
            <a:ext cx="3357786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Open source core + transparent subscriptions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5605090" y="2541017"/>
            <a:ext cx="3360167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Proprietary licensing, higher cost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636017" y="2920901"/>
            <a:ext cx="1975917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E5E0D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Licensing Savings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2429619" y="2920901"/>
            <a:ext cx="3357786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35–50% reduction vs ACF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5605090" y="2920901"/>
            <a:ext cx="3360167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Current baseline cost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636017" y="3300785"/>
            <a:ext cx="1975917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E5E0D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Runtime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2429619" y="3300785"/>
            <a:ext cx="3357786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Server, CLI, Docker, serverless, JSR223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5605090" y="3300785"/>
            <a:ext cx="3360167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Primarily web application runtime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636017" y="3680668"/>
            <a:ext cx="1975917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E5E0D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Resource Efficiency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2429619" y="3680668"/>
            <a:ext cx="3357786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Lower memory and disk footprint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5605090" y="3680668"/>
            <a:ext cx="3360167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Higher resource usage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636017" y="4060552"/>
            <a:ext cx="1975917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E5E0D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Innovation Cycle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2429619" y="4060552"/>
            <a:ext cx="3357786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Frequent releases, active evolution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605090" y="4060552"/>
            <a:ext cx="3360167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Major releases every few years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636017" y="4440436"/>
            <a:ext cx="1975917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E5E0D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Ecosystem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2429619" y="4440436"/>
            <a:ext cx="3357786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ForgeBox, Ortus tooling, open modules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5605090" y="4440436"/>
            <a:ext cx="3360167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Limited third-party ecosystem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09575"/>
            <a:ext cx="8151763" cy="4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0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Performance &amp; Resource Efficiency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96119" y="1074018"/>
            <a:ext cx="8151763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Internal benchmarks comparing Adobe ColdFusion 2025 and BoxLang on CommandBox show significant differences. Customers should validate with their own workloads.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96119" y="1692548"/>
            <a:ext cx="3997970" cy="4385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4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85–88%</a:t>
            </a:r>
            <a:endParaRPr lang="en-US" sz="3450" dirty="0"/>
          </a:p>
        </p:txBody>
      </p:sp>
      <p:sp>
        <p:nvSpPr>
          <p:cNvPr id="5" name="Text 3"/>
          <p:cNvSpPr/>
          <p:nvPr/>
        </p:nvSpPr>
        <p:spPr>
          <a:xfrm>
            <a:off x="496119" y="2290986"/>
            <a:ext cx="3997970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Faster Cold Startup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96119" y="2573387"/>
            <a:ext cx="3997970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9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~30–38 sec vs ~4 min 12 sec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649837" y="1692548"/>
            <a:ext cx="3998044" cy="4385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4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95%</a:t>
            </a:r>
            <a:endParaRPr lang="en-US" sz="3450" dirty="0"/>
          </a:p>
        </p:txBody>
      </p:sp>
      <p:sp>
        <p:nvSpPr>
          <p:cNvPr id="8" name="Text 6"/>
          <p:cNvSpPr/>
          <p:nvPr/>
        </p:nvSpPr>
        <p:spPr>
          <a:xfrm>
            <a:off x="4649837" y="2290986"/>
            <a:ext cx="3998044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Smaller Engine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649837" y="2573387"/>
            <a:ext cx="3998044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9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8.5 MB vs 169 MB on disk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496119" y="3094955"/>
            <a:ext cx="3997970" cy="4385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4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83%</a:t>
            </a:r>
            <a:endParaRPr lang="en-US" sz="3450" dirty="0"/>
          </a:p>
        </p:txBody>
      </p:sp>
      <p:sp>
        <p:nvSpPr>
          <p:cNvPr id="11" name="Text 9"/>
          <p:cNvSpPr/>
          <p:nvPr/>
        </p:nvSpPr>
        <p:spPr>
          <a:xfrm>
            <a:off x="496119" y="3693393"/>
            <a:ext cx="3997970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Lower Idle RAM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96119" y="3975795"/>
            <a:ext cx="3997970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9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128 MB vs 768 MB minimum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649837" y="3094955"/>
            <a:ext cx="3998044" cy="4385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4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69%</a:t>
            </a:r>
            <a:endParaRPr lang="en-US" sz="3450" dirty="0"/>
          </a:p>
        </p:txBody>
      </p:sp>
      <p:sp>
        <p:nvSpPr>
          <p:cNvPr id="14" name="Text 12"/>
          <p:cNvSpPr/>
          <p:nvPr/>
        </p:nvSpPr>
        <p:spPr>
          <a:xfrm>
            <a:off x="4649837" y="3693393"/>
            <a:ext cx="3998044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Faster CFC Creation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649837" y="3975795"/>
            <a:ext cx="3998044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9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300 ms vs 964 ms (1M creations)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96119" y="4321894"/>
            <a:ext cx="8151763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 Wood's public benchmark shows BoxLang Query of Queries as </a:t>
            </a:r>
            <a:r>
              <a:rPr lang="en-US" sz="1000" b="1" dirty="0">
                <a:solidFill>
                  <a:srgbClr val="E5E0D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5× faster than Lucee</a:t>
            </a:r>
            <a:r>
              <a:rPr lang="en-US" sz="10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and </a:t>
            </a:r>
            <a:r>
              <a:rPr lang="en-US" sz="1000" b="1" dirty="0">
                <a:solidFill>
                  <a:srgbClr val="E5E0D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17× faster than Adobe ColdFusion</a:t>
            </a:r>
            <a:r>
              <a:rPr lang="en-US" sz="10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on average — with open source test code on GitHub for full reproducibility.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89359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Compatibility &amp; Migration Assessment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315864"/>
            <a:ext cx="8151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first step is not migration — it's </a:t>
            </a:r>
            <a:r>
              <a:rPr lang="en-US" sz="1100" b="1" dirty="0">
                <a:solidFill>
                  <a:srgbClr val="E5E0D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evidence</a:t>
            </a: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A controlled assessment replaces assumptions with technical facts across three layers.</a:t>
            </a:r>
            <a:endParaRPr lang="en-US" sz="1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928961"/>
            <a:ext cx="2717229" cy="56703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37877" y="2637755"/>
            <a:ext cx="243371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Language Compatibility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37877" y="2944267"/>
            <a:ext cx="243371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Syntax, tags, components, queries, CFML behavior</a:t>
            </a:r>
            <a:endParaRPr lang="en-US" sz="11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3348" y="1928961"/>
            <a:ext cx="2717229" cy="56703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355107" y="2637755"/>
            <a:ext cx="243371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Runtime Compatibility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3355107" y="2944267"/>
            <a:ext cx="243371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Application lifecycle, sessions, caching, scheduled tasks</a:t>
            </a:r>
            <a:endParaRPr lang="en-US" sz="11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0578" y="1928961"/>
            <a:ext cx="2717229" cy="56703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72336" y="2637755"/>
            <a:ext cx="243371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Business Compatibility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6072336" y="2944267"/>
            <a:ext cx="243371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Same workflows, integrations, and operational outcomes</a:t>
            </a:r>
            <a:endParaRPr lang="en-US" sz="1100" dirty="0"/>
          </a:p>
        </p:txBody>
      </p:sp>
      <p:sp>
        <p:nvSpPr>
          <p:cNvPr id="13" name="Shape 8"/>
          <p:cNvSpPr/>
          <p:nvPr/>
        </p:nvSpPr>
        <p:spPr>
          <a:xfrm>
            <a:off x="496119" y="3699123"/>
            <a:ext cx="2622724" cy="854943"/>
          </a:xfrm>
          <a:prstGeom prst="roundRect">
            <a:avLst>
              <a:gd name="adj" fmla="val 2487"/>
            </a:avLst>
          </a:prstGeom>
          <a:solidFill>
            <a:srgbClr val="212121"/>
          </a:solidFill>
          <a:ln w="19050">
            <a:solidFill>
              <a:srgbClr val="595959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4" name="Text 9"/>
          <p:cNvSpPr/>
          <p:nvPr/>
        </p:nvSpPr>
        <p:spPr>
          <a:xfrm>
            <a:off x="656927" y="3859932"/>
            <a:ext cx="230110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Proceed to Pilot</a:t>
            </a:r>
            <a:endParaRPr lang="en-US" sz="1350" dirty="0"/>
          </a:p>
        </p:txBody>
      </p:sp>
      <p:sp>
        <p:nvSpPr>
          <p:cNvPr id="15" name="Text 10"/>
          <p:cNvSpPr/>
          <p:nvPr/>
        </p:nvSpPr>
        <p:spPr>
          <a:xfrm>
            <a:off x="656927" y="4166443"/>
            <a:ext cx="2301106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Compatible enough for validation</a:t>
            </a:r>
            <a:endParaRPr lang="en-US" sz="1100" dirty="0"/>
          </a:p>
        </p:txBody>
      </p:sp>
      <p:sp>
        <p:nvSpPr>
          <p:cNvPr id="16" name="Shape 11"/>
          <p:cNvSpPr/>
          <p:nvPr/>
        </p:nvSpPr>
        <p:spPr>
          <a:xfrm>
            <a:off x="3260601" y="3699123"/>
            <a:ext cx="2622724" cy="854943"/>
          </a:xfrm>
          <a:prstGeom prst="roundRect">
            <a:avLst>
              <a:gd name="adj" fmla="val 2487"/>
            </a:avLst>
          </a:prstGeom>
          <a:solidFill>
            <a:srgbClr val="212121"/>
          </a:solidFill>
          <a:ln w="19050">
            <a:solidFill>
              <a:srgbClr val="595959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7" name="Text 12"/>
          <p:cNvSpPr/>
          <p:nvPr/>
        </p:nvSpPr>
        <p:spPr>
          <a:xfrm>
            <a:off x="3421410" y="3859932"/>
            <a:ext cx="230110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Remediate First</a:t>
            </a:r>
            <a:endParaRPr lang="en-US" sz="1350" dirty="0"/>
          </a:p>
        </p:txBody>
      </p:sp>
      <p:sp>
        <p:nvSpPr>
          <p:cNvPr id="18" name="Text 13"/>
          <p:cNvSpPr/>
          <p:nvPr/>
        </p:nvSpPr>
        <p:spPr>
          <a:xfrm>
            <a:off x="3421410" y="4166443"/>
            <a:ext cx="2301106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Gaps exist but can be addressed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6025083" y="3699123"/>
            <a:ext cx="2622724" cy="854943"/>
          </a:xfrm>
          <a:prstGeom prst="roundRect">
            <a:avLst>
              <a:gd name="adj" fmla="val 2487"/>
            </a:avLst>
          </a:prstGeom>
          <a:solidFill>
            <a:srgbClr val="212121"/>
          </a:solidFill>
          <a:ln w="19050">
            <a:solidFill>
              <a:srgbClr val="595959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20" name="Text 15"/>
          <p:cNvSpPr/>
          <p:nvPr/>
        </p:nvSpPr>
        <p:spPr>
          <a:xfrm>
            <a:off x="6185892" y="3859932"/>
            <a:ext cx="230110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Stay on ACF</a:t>
            </a:r>
            <a:endParaRPr lang="en-US" sz="1350" dirty="0"/>
          </a:p>
        </p:txBody>
      </p:sp>
      <p:sp>
        <p:nvSpPr>
          <p:cNvPr id="21" name="Text 16"/>
          <p:cNvSpPr/>
          <p:nvPr/>
        </p:nvSpPr>
        <p:spPr>
          <a:xfrm>
            <a:off x="6185892" y="4166443"/>
            <a:ext cx="2301106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Migration not justified yet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36712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Four Migration Paths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563216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BoxLang adoption should match your risk profile — from a structured assessment to a full enterprise exit strategy.</a:t>
            </a:r>
            <a:endParaRPr lang="en-US" sz="1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949500"/>
            <a:ext cx="838200" cy="51799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2644676"/>
            <a:ext cx="1905000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Path 1: Readiness Assessment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496119" y="3172644"/>
            <a:ext cx="190500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Review ACF environment, licensing, compatibility, and migration risk. Ideal before a renewal decision.</a:t>
            </a:r>
            <a:endParaRPr lang="en-US" sz="11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8298" y="1949500"/>
            <a:ext cx="838200" cy="51799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578298" y="2644676"/>
            <a:ext cx="1905074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Path 2: 30-Day Pilot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2578298" y="3172644"/>
            <a:ext cx="1905074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Validate BoxLang with real code, real dependencies, and real performance comparisons in a controlled environment.</a:t>
            </a:r>
            <a:endParaRPr lang="en-US" sz="11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0553" y="1949500"/>
            <a:ext cx="838200" cy="51799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660553" y="2644676"/>
            <a:ext cx="1905074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Path 3: Phased Migration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4660553" y="3172644"/>
            <a:ext cx="1905074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Prioritize applications by business value and complexity. Reduce ACF footprint progressively over time.</a:t>
            </a:r>
            <a:endParaRPr lang="en-US" sz="11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2807" y="1949500"/>
            <a:ext cx="838200" cy="517996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742807" y="2644676"/>
            <a:ext cx="1905074" cy="6643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Path 4: Enterprise ACF Exit</a:t>
            </a:r>
            <a:endParaRPr lang="en-US" sz="1350" dirty="0"/>
          </a:p>
        </p:txBody>
      </p:sp>
      <p:sp>
        <p:nvSpPr>
          <p:cNvPr id="15" name="Text 9"/>
          <p:cNvSpPr/>
          <p:nvPr/>
        </p:nvSpPr>
        <p:spPr>
          <a:xfrm>
            <a:off x="6742807" y="3394100"/>
            <a:ext cx="1905074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Full portfolio audit, governance, training, and executive-aligned modernization program.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1107</Words>
  <Application>Microsoft Office PowerPoint</Application>
  <PresentationFormat>Presentación en pantalla (16:9)</PresentationFormat>
  <Paragraphs>144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Roboto Bold</vt:lpstr>
      <vt:lpstr>Roboto Mono Medium</vt:lpstr>
      <vt:lpstr>Arial</vt:lpstr>
      <vt:lpstr>Roboto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Cristobal Escobar</dc:creator>
  <cp:lastModifiedBy>Cristobal Escobar</cp:lastModifiedBy>
  <cp:revision>3</cp:revision>
  <dcterms:created xsi:type="dcterms:W3CDTF">2026-07-17T10:40:30Z</dcterms:created>
  <dcterms:modified xsi:type="dcterms:W3CDTF">2026-07-17T10:57:16Z</dcterms:modified>
</cp:coreProperties>
</file>